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8" r:id="rId4"/>
    <p:sldId id="269" r:id="rId5"/>
    <p:sldId id="257" r:id="rId6"/>
    <p:sldId id="258" r:id="rId7"/>
    <p:sldId id="259" r:id="rId8"/>
    <p:sldId id="261" r:id="rId9"/>
    <p:sldId id="260" r:id="rId10"/>
    <p:sldId id="262" r:id="rId11"/>
    <p:sldId id="267" r:id="rId12"/>
    <p:sldId id="271" r:id="rId13"/>
    <p:sldId id="270" r:id="rId14"/>
    <p:sldId id="264" r:id="rId15"/>
    <p:sldId id="265" r:id="rId16"/>
    <p:sldId id="266" r:id="rId17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roduction-to-q-learning-reinforcement-learning-14ac0b4493cc" TargetMode="External"/><Relationship Id="rId7" Type="http://schemas.openxmlformats.org/officeDocument/2006/relationships/hyperlink" Target="https://www.learndatasci.com/tutorials/reinforcement-q-learning-scratch-python-openai-gym/" TargetMode="External"/><Relationship Id="rId2" Type="http://schemas.openxmlformats.org/officeDocument/2006/relationships/hyperlink" Target="https://ieeexplore.ieee.org/stamp/stamp.jsp?tp=&amp;arnumber=5972477&amp;tag=1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edium.freecodecamp.org/an-introduction-to-reinforcement-learning-4339519de419" TargetMode="External"/><Relationship Id="rId5" Type="http://schemas.openxmlformats.org/officeDocument/2006/relationships/hyperlink" Target="https://medium.com/@jonathan_hui/rl-dqn-deep-q-network-e207751f7ae4" TargetMode="External"/><Relationship Id="rId4" Type="http://schemas.openxmlformats.org/officeDocument/2006/relationships/hyperlink" Target="https://medium.freecodecamp.org/diving-deeper-into-reinforcement-learning-with-q-learning-c18d0db58ef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767520" y="387000"/>
            <a:ext cx="786996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am-Book"/>
              </a:rPr>
              <a:t>Autonomous Navigation using Q learning for Indoor Environment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579120" y="2836800"/>
            <a:ext cx="5022360" cy="112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cap="all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Janakiraman Kirthivasan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0" strike="noStrike" cap="all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UID – 116349086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0" strike="noStrike" cap="all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
RAMA PRASHANTH
UID – 116428941
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System details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Point Robot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States – grid position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Actions – Top, Down, Left and Right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Q Learning System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Each step: -1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Obstacle in path: -5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Goal Position Reached: -1000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Epsilon Greedy Policy – 0.2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Simulatio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n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Turtlebot using Gazebo ROS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Sensory inputs: Laser, Odometry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Actuator input: Mobile Base velocity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14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114400" cy="873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</a:rPr>
              <a:t>Updated Q Table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33450" y="1591920"/>
            <a:ext cx="736239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FF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16D11-AB3A-4587-8459-515C8817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81125"/>
            <a:ext cx="8810625" cy="53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9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60880" y="2244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Demonstration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96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</a:rPr>
              <a:t>Analysis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33450" y="1591920"/>
            <a:ext cx="736239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FF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3F3D6-F9C9-4E06-8127-962E7BF7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1810098"/>
            <a:ext cx="3767137" cy="4053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1D16E-A542-4BFA-8FAC-7ADBB923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4932"/>
            <a:ext cx="4321236" cy="3992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2"/>
              </a:rPr>
              <a:t>https://ieeexplore.ieee.org/stamp/stamp.jsp?tp=&amp;arnumber=5972477&amp;tag=1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3"/>
              </a:rPr>
              <a:t>https://medium.freecodecamp.org/an-introduction-to-q-learning-reinforcement-learning-14ac0b4493cc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4"/>
              </a:rPr>
              <a:t>https://medium.freecodecamp.org/diving-deeper-into-reinforcement-learning-with-q-learning-c18d0db58efe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5"/>
              </a:rPr>
              <a:t>https://medium.com/@jonathan_hui/rl-dqn-deep-q-network-e207751f7ae4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6"/>
              </a:rPr>
              <a:t>https://medium.freecodecamp.org/an-introduction-to-reinforcement-learning-4339519de419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  <a:hlinkClick r:id="rId7"/>
              </a:rPr>
              <a:t>https://www.learndatasci.com/tutorials/reinforcement-q-learning-scratch-python-openai-gym/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60880" y="2244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To conclude…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Introduction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Motivation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Background on Reinforcement Learning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Implementation Approach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Analysis and Results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Demonstration 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Conclusion</a:t>
            </a:r>
          </a:p>
        </p:txBody>
      </p:sp>
      <p:sp>
        <p:nvSpPr>
          <p:cNvPr id="81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</a:rPr>
              <a:t>Contents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26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Mobile Robots Application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Commercial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Industrial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Security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Autonomous Navigation for Mobile Robots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Physical Guidance Devices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Machine Learning Strategies</a:t>
            </a:r>
          </a:p>
          <a:p>
            <a:pPr marL="216000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Applicability of these systems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Unstructured environment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Indoor navigation</a:t>
            </a:r>
          </a:p>
          <a:p>
            <a:pPr marL="216000" indent="-227520">
              <a:buClr>
                <a:srgbClr val="FF0000"/>
              </a:buClr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otham-Medium"/>
              <a:ea typeface="DejaVu Sans"/>
            </a:endParaRPr>
          </a:p>
          <a:p>
            <a:pPr marL="216000" indent="-227520">
              <a:buClr>
                <a:srgbClr val="FF0000"/>
              </a:buClr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otham-Medium"/>
              <a:ea typeface="DejaVu Sans"/>
            </a:endParaRP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otham-Medium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</a:rPr>
              <a:t>Introduction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67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7" name="Table 4"/>
          <p:cNvGraphicFramePr/>
          <p:nvPr/>
        </p:nvGraphicFramePr>
        <p:xfrm>
          <a:off x="365760" y="1780200"/>
          <a:ext cx="5303520" cy="3515040"/>
        </p:xfrm>
        <a:graphic>
          <a:graphicData uri="http://schemas.openxmlformats.org/drawingml/2006/table">
            <a:tbl>
              <a:tblPr/>
              <a:tblGrid>
                <a:gridCol w="17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6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Gotham-Medium"/>
                          <a:ea typeface="DejaVu Sans"/>
                        </a:rPr>
                        <a:t>Conventional Navigation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Cons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Dependencies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800"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Relative Position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Accumulative error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Sensors like gyro/accelerometer/e-compass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800"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Absolute Position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Expensive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Laser/Radio waves from beacon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600"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Mapping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High-tech entry barriers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Image processing, Dual cam (3D image)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6028042" y="3537720"/>
            <a:ext cx="2397600" cy="164592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3"/>
          <a:stretch/>
        </p:blipFill>
        <p:spPr>
          <a:xfrm>
            <a:off x="5971860" y="1780200"/>
            <a:ext cx="2666520" cy="108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Reinforcement Learning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Policy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Reward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Value function</a:t>
            </a:r>
          </a:p>
          <a:p>
            <a:pPr marL="673200" lvl="1" indent="-227520">
              <a:buClr>
                <a:srgbClr val="FF000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</a:rPr>
              <a:t>Optimal model of environment</a:t>
            </a: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Model-free (trial and error)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Off-policy agent (learns different from current execution)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Markov Decision Process (R: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SxA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27520">
              <a:lnSpc>
                <a:spcPct val="100000"/>
              </a:lnSpc>
              <a:buClr>
                <a:srgbClr val="FF0000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Temporal Difference (learning at each step)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Background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24A12-9978-41BE-B137-072D5278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1" y="1490662"/>
            <a:ext cx="378993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 sz="2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 sz="2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 sz="2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 sz="2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 sz="27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Medium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1663380" y="840960"/>
            <a:ext cx="5702040" cy="186948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2594340" y="3245910"/>
            <a:ext cx="3955320" cy="254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Machine Learning Method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410940" y="1961352"/>
            <a:ext cx="4020480" cy="153432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3"/>
          <a:stretch/>
        </p:blipFill>
        <p:spPr>
          <a:xfrm>
            <a:off x="1810440" y="3835815"/>
            <a:ext cx="5407920" cy="246672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B1D453-5D5B-4AA5-8B78-955D4CE0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729" y="1961352"/>
            <a:ext cx="3619500" cy="1633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System Overview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675000" y="2497201"/>
            <a:ext cx="7896600" cy="273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19360" y="1755000"/>
            <a:ext cx="7224120" cy="44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457200" y="27468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609480" y="426960"/>
            <a:ext cx="8114400" cy="11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otham-Book"/>
                <a:ea typeface="DejaVu Sans"/>
              </a:rPr>
              <a:t>Class Level Architecture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1689120" y="4065120"/>
            <a:ext cx="5360400" cy="22528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/>
        </p:blipFill>
        <p:spPr>
          <a:xfrm>
            <a:off x="4514400" y="1636200"/>
            <a:ext cx="2743200" cy="226764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/>
        </p:blipFill>
        <p:spPr>
          <a:xfrm>
            <a:off x="1689120" y="1830338"/>
            <a:ext cx="2507040" cy="181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289</Words>
  <Application>Microsoft Office PowerPoint</Application>
  <PresentationFormat>On-screen Show (4:3)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Gotham-Book</vt:lpstr>
      <vt:lpstr>Gotham-Medium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Laura Figlewski</dc:creator>
  <dc:description/>
  <cp:lastModifiedBy>Janakiraman Kirthivasan</cp:lastModifiedBy>
  <cp:revision>144</cp:revision>
  <dcterms:created xsi:type="dcterms:W3CDTF">2013-12-30T22:58:50Z</dcterms:created>
  <dcterms:modified xsi:type="dcterms:W3CDTF">2019-05-14T02:44:37Z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